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9" r:id="rId4"/>
    <p:sldId id="263" r:id="rId5"/>
    <p:sldId id="267" r:id="rId6"/>
    <p:sldId id="266" r:id="rId7"/>
    <p:sldId id="268" r:id="rId8"/>
    <p:sldId id="270" r:id="rId9"/>
    <p:sldId id="271" r:id="rId10"/>
    <p:sldId id="269" r:id="rId11"/>
    <p:sldId id="272" r:id="rId12"/>
    <p:sldId id="273" r:id="rId13"/>
    <p:sldId id="264" r:id="rId14"/>
    <p:sldId id="275" r:id="rId15"/>
    <p:sldId id="274" r:id="rId16"/>
    <p:sldId id="276" r:id="rId17"/>
    <p:sldId id="277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57BA7-A5AF-1645-AC0F-BB0717A14D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8554B8-24ED-F34B-AEFB-83E513AB16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116AC-9BC4-A84C-B552-AFFC8CF59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F03D7-F075-9246-AEBA-F4E98D0B8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4DD16-77C1-C44F-8713-203CD2EEF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452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EA7DD-6880-FC4B-97DD-9D4ACAED1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093D65-03A2-0D47-AE65-9C28343AB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35339-592E-1145-9F14-4D03F103C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B8FF5-91F4-8444-AB54-046A7A4AD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31117-B8AD-B94D-9ADD-CD31BD78B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215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685E59-B7CB-3048-B5A7-8D52027E22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5E0EF4-A8C9-D84E-9C5D-DE65F2B8A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618F8-A63D-5841-B6E5-EC952C494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F0300-2A2B-8C41-9E34-4C7AD9527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0CCD9-EB92-3848-A3A6-EC34C920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179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0AD91-C34D-0543-A3DF-895FA08B6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45EE4-7B6D-0247-AC0B-D21B7BA3E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4157D-7A86-A94F-89A8-0B37AB45D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A346D-7D4B-0649-B5C7-5C2B79907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2F3C61-973F-CF4A-BB5A-C5A72C516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66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A4F02-B638-8645-993A-66F461553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F6299-9272-A84E-A9B5-BE2AE6161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53168C-9B28-0842-BB9F-E92A3C5FC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C0CCE-2CFA-0F44-8FFA-6855FA1C6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E2941-6784-0C4A-8478-34CA4C46D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305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22EF-7F63-164E-B761-D11E1DB0E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4A9D1-75FA-EA45-A022-94E70C527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A238CB-ABBE-0945-8520-CE09D302E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E9CEA7-506C-3043-B190-9B34261A3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7D2460-4B8F-1940-A7B3-CDAAA392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281A8-0097-5247-830B-DD52D1E11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227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C2A13-B7CD-2E45-B181-EF95FA2C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6DFD2-2DC3-E54D-B2EF-6C07E1C86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870257-03D1-454E-9EFE-ACD1CBD6E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13C08D-3577-4645-922A-80A1266F9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212057-F2FC-B54E-ABA7-E81B8D4CD6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10E0D4-4529-9B40-BF89-E4B058784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12FE1C-4EE2-A242-91C7-B510744DE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4FAF73-1F10-854A-A54C-E652A60A9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949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E024-2B4D-C34E-8CCB-F08C6BB78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D2242C-1447-8E49-A3E9-A4D70F7DE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D03E85-8914-F846-B9F5-ACC8E1C82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99152-AA6D-6A4C-96F4-952557B3D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912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6EE25C-D1B3-3D42-9565-463174829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DE5C98-0B25-3D43-A7ED-E1AB11154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1F2341-DAED-9140-8093-08EC0A35B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99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FBD6C-50C4-6F43-B826-03F6A43DE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3E492-2AEF-CC4F-AECA-55CD9B887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3C26C-5DEE-4E4D-B43F-1ABC452614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546A00-76FC-B348-965A-C5F7CD836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0BFF3-72AC-234A-849B-4E9A36D5F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91EEEB-D2F6-4A4A-B061-2F07908DE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28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CDAE4-C75B-8541-AC78-34C343006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1B08A5-984B-B841-B522-D902C0F30E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73591-28FA-EE42-B628-2A544ACC5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086268-8FB7-4547-A198-364DD2058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259637-140B-A246-9BB7-BAA49EA80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A7E3F-6A3A-794B-BEB2-51A67F186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59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CD0BD0-34AD-3243-B8E8-A5D4D622E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326EA-3D38-2145-A605-361BB0D85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A8E35-DCDF-AE4A-92BB-0EDCEAA967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217A7-ACF0-CE4D-A635-BE3E7B43B619}" type="datetimeFigureOut">
              <a:rPr lang="en-US" smtClean="0"/>
              <a:t>4/14/19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DC195-15ED-9F44-BF82-E0E6BDB33C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6680E-3CB9-AC4B-8051-947B7B3DB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54227-9C87-9F47-AF94-2CC97A8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39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5CAD5-FA75-2B4A-8556-C671A8F6BC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Symbioses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8AE3C4-3288-A441-BB57-D7515E8B82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April 16, 2019</a:t>
            </a:r>
          </a:p>
        </p:txBody>
      </p:sp>
    </p:spTree>
    <p:extLst>
      <p:ext uri="{BB962C8B-B14F-4D97-AF65-F5344CB8AC3E}">
        <p14:creationId xmlns:p14="http://schemas.microsoft.com/office/powerpoint/2010/main" val="2023799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53C87-875F-F947-B157-683F49E88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Ectomycorrhiza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E0C64-4B8D-3845-BF68-AF6571668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78673" cy="4351338"/>
          </a:xfrm>
        </p:spPr>
        <p:txBody>
          <a:bodyPr/>
          <a:lstStyle/>
          <a:p>
            <a:r>
              <a:rPr lang="en-US" dirty="0"/>
              <a:t>Associations are more limited</a:t>
            </a:r>
          </a:p>
          <a:p>
            <a:pPr lvl="1"/>
            <a:r>
              <a:rPr lang="en-US" dirty="0"/>
              <a:t>Mainly trees: e.g., </a:t>
            </a:r>
            <a:r>
              <a:rPr lang="en-US" i="1" dirty="0"/>
              <a:t>Pinus, Quercus, Salix, Fagus, Eucalyptus, Betula, </a:t>
            </a:r>
            <a:r>
              <a:rPr lang="en-US" i="1" dirty="0" err="1"/>
              <a:t>Populus</a:t>
            </a:r>
            <a:r>
              <a:rPr lang="en-US" i="1" dirty="0"/>
              <a:t>, </a:t>
            </a:r>
            <a:r>
              <a:rPr lang="en-US" i="1" dirty="0" err="1"/>
              <a:t>Alnus</a:t>
            </a:r>
            <a:r>
              <a:rPr lang="en-US" i="1" dirty="0"/>
              <a:t>, Fraxinus, </a:t>
            </a:r>
            <a:r>
              <a:rPr lang="en-US" i="1" dirty="0" err="1"/>
              <a:t>Cupressus</a:t>
            </a:r>
            <a:endParaRPr lang="en-US" i="1" dirty="0"/>
          </a:p>
          <a:p>
            <a:r>
              <a:rPr lang="en-US" dirty="0"/>
              <a:t>Do not penetrate host cells</a:t>
            </a:r>
          </a:p>
          <a:p>
            <a:r>
              <a:rPr lang="en-US" dirty="0"/>
              <a:t>Exchange occurs in the intercellular spaces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EB67CC-E428-354F-95E2-A1AA9F273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873" y="1551390"/>
            <a:ext cx="61722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396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F3EED-119B-4049-8488-50C0E4327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Carbon costs of mycorrhizal symbioses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8F78B-D1BD-544E-B636-AE64C1CB7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17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0FB8C-9CE2-934D-B8C2-865C893F3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of N &amp; P on mycorrhizal symbioses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D8621-63AD-6C45-8471-E1FBC59D7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672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AC3B-5520-BA41-90C5-7D527E18E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symbioses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7343A-DA2F-4A44-A770-B63C284EA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Mycorrhizae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/>
              <a:t>N-fixing bacteria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Fungal endophytes</a:t>
            </a:r>
          </a:p>
        </p:txBody>
      </p:sp>
    </p:spTree>
    <p:extLst>
      <p:ext uri="{BB962C8B-B14F-4D97-AF65-F5344CB8AC3E}">
        <p14:creationId xmlns:p14="http://schemas.microsoft.com/office/powerpoint/2010/main" val="2297750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6D20F-DEDD-8E45-BEC9-BBE4DFCE0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Fabaceae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D3D52-D5B3-AB46-A637-E6BBD7245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786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9EA3D-3B20-5D4D-AD46-B98C53DDD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Nodule Forming Rhizobia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C715C-D414-D744-A9C4-F9BCE1CCB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27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D7D61-973C-0B4F-81C7-26C5A499A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Carbon cost of the rhizobia symbiosis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337A7-F87A-FB4A-BA73-7B7770AF0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769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5E6C4-1F1A-AB48-8195-FCAA80A55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Suppression of rhizobia symbiosis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175B8-4591-014E-81BA-74CD4C2FC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3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AC3B-5520-BA41-90C5-7D527E18E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symbioses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7343A-DA2F-4A44-A770-B63C284EA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Mycorrhizae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N-fixing bacteria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/>
              <a:t>Fungal endophytes</a:t>
            </a:r>
          </a:p>
        </p:txBody>
      </p:sp>
    </p:spTree>
    <p:extLst>
      <p:ext uri="{BB962C8B-B14F-4D97-AF65-F5344CB8AC3E}">
        <p14:creationId xmlns:p14="http://schemas.microsoft.com/office/powerpoint/2010/main" val="3593701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0EF62-C51B-6348-9A1F-E2D2806D6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Ice-breaker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B4C42-F27D-544E-813D-E7ACE65A0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400" dirty="0"/>
              <a:t>What is a </a:t>
            </a:r>
            <a:r>
              <a:rPr lang="en-US" sz="4400" dirty="0">
                <a:solidFill>
                  <a:srgbClr val="7030A0"/>
                </a:solidFill>
              </a:rPr>
              <a:t>symbiosis</a:t>
            </a:r>
            <a:r>
              <a:rPr lang="en-US" sz="4400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400" dirty="0"/>
              <a:t>Why would a plant establish a symbiosis?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400" dirty="0"/>
              <a:t>How would a scientist identify a symbiosis?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400" dirty="0"/>
              <a:t>What are some examples of symbioses involving plants?</a:t>
            </a:r>
          </a:p>
        </p:txBody>
      </p:sp>
    </p:spTree>
    <p:extLst>
      <p:ext uri="{BB962C8B-B14F-4D97-AF65-F5344CB8AC3E}">
        <p14:creationId xmlns:p14="http://schemas.microsoft.com/office/powerpoint/2010/main" val="210921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AC3B-5520-BA41-90C5-7D527E18E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symbioses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7343A-DA2F-4A44-A770-B63C284EA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/>
              <a:t>Mycorrhizae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/>
              <a:t>N-fixing bacteria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/>
              <a:t>Fungal endophytes</a:t>
            </a:r>
          </a:p>
        </p:txBody>
      </p:sp>
    </p:spTree>
    <p:extLst>
      <p:ext uri="{BB962C8B-B14F-4D97-AF65-F5344CB8AC3E}">
        <p14:creationId xmlns:p14="http://schemas.microsoft.com/office/powerpoint/2010/main" val="3568202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AC3B-5520-BA41-90C5-7D527E18E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symbioses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7343A-DA2F-4A44-A770-B63C284EA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/>
              <a:t>Mycorrhizae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N-fixing bacteria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Fungal endophytes</a:t>
            </a:r>
          </a:p>
        </p:txBody>
      </p:sp>
    </p:spTree>
    <p:extLst>
      <p:ext uri="{BB962C8B-B14F-4D97-AF65-F5344CB8AC3E}">
        <p14:creationId xmlns:p14="http://schemas.microsoft.com/office/powerpoint/2010/main" val="2751381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4580F-EC43-0843-9D85-D9CBB0F24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Mycorrhizae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19DE7-EE92-5A4B-9A76-C928AA319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08960" cy="4351338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Associated with plant roots</a:t>
            </a:r>
          </a:p>
          <a:p>
            <a:pPr lvl="1"/>
            <a:r>
              <a:rPr lang="en-US" sz="3200" dirty="0">
                <a:solidFill>
                  <a:srgbClr val="FF0000"/>
                </a:solidFill>
              </a:rPr>
              <a:t>82% of plant species</a:t>
            </a:r>
          </a:p>
          <a:p>
            <a:r>
              <a:rPr lang="en-US" sz="3600" dirty="0">
                <a:solidFill>
                  <a:srgbClr val="FF0000"/>
                </a:solidFill>
              </a:rPr>
              <a:t>Increase root surface area</a:t>
            </a:r>
          </a:p>
          <a:p>
            <a:pPr lvl="1"/>
            <a:r>
              <a:rPr lang="en-US" sz="3200" dirty="0">
                <a:solidFill>
                  <a:srgbClr val="FF0000"/>
                </a:solidFill>
              </a:rPr>
              <a:t>Similar to root hairs</a:t>
            </a:r>
          </a:p>
          <a:p>
            <a:pPr lvl="1"/>
            <a:r>
              <a:rPr lang="en-US" sz="3200" dirty="0">
                <a:solidFill>
                  <a:srgbClr val="FF0000"/>
                </a:solidFill>
              </a:rPr>
              <a:t>Increase absorptive surface</a:t>
            </a:r>
          </a:p>
          <a:p>
            <a:r>
              <a:rPr lang="en-US" sz="3600" dirty="0">
                <a:solidFill>
                  <a:srgbClr val="FF0000"/>
                </a:solidFill>
              </a:rPr>
              <a:t>Increases nutrient uptake</a:t>
            </a:r>
          </a:p>
          <a:p>
            <a:pPr lvl="1"/>
            <a:r>
              <a:rPr lang="en-US" sz="3200" dirty="0">
                <a:solidFill>
                  <a:srgbClr val="FF0000"/>
                </a:solidFill>
              </a:rPr>
              <a:t>Primarily N and 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696281-ACE3-D648-A5B0-00FA5862E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637" y="2272625"/>
            <a:ext cx="5285839" cy="345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173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1A6EE-ED30-5249-904C-C62979107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Mycorrhizae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81DF9-5F64-5142-9052-F64579179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dirty="0"/>
              <a:t>Arbuscular Mycorrhiza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Ectomycorrhiza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Ericoid Mycorrhiza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Orchid Mycorrhiza</a:t>
            </a:r>
          </a:p>
        </p:txBody>
      </p:sp>
    </p:spTree>
    <p:extLst>
      <p:ext uri="{BB962C8B-B14F-4D97-AF65-F5344CB8AC3E}">
        <p14:creationId xmlns:p14="http://schemas.microsoft.com/office/powerpoint/2010/main" val="4257642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31288-A710-A940-9048-9B7E64E29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Arbuscular Mycorrhiza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4E10D-249B-7949-9CA1-9E1B2196E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55219" cy="4351338"/>
          </a:xfrm>
        </p:spPr>
        <p:txBody>
          <a:bodyPr>
            <a:normAutofit/>
          </a:bodyPr>
          <a:lstStyle/>
          <a:p>
            <a:r>
              <a:rPr lang="en-US" sz="3600" dirty="0"/>
              <a:t>Most widespread association</a:t>
            </a:r>
          </a:p>
          <a:p>
            <a:pPr lvl="1"/>
            <a:r>
              <a:rPr lang="en-US" sz="3200" dirty="0"/>
              <a:t>92% of all plant families</a:t>
            </a:r>
          </a:p>
          <a:p>
            <a:r>
              <a:rPr lang="en-US" sz="3600" dirty="0"/>
              <a:t>Trade nutrients for Carbon via </a:t>
            </a:r>
            <a:r>
              <a:rPr lang="en-US" sz="3600" dirty="0" err="1">
                <a:solidFill>
                  <a:srgbClr val="7030A0"/>
                </a:solidFill>
              </a:rPr>
              <a:t>arbuscules</a:t>
            </a:r>
            <a:endParaRPr lang="en-US" sz="3600" dirty="0">
              <a:solidFill>
                <a:srgbClr val="7030A0"/>
              </a:solidFill>
            </a:endParaRPr>
          </a:p>
          <a:p>
            <a:r>
              <a:rPr lang="en-US" sz="3600" dirty="0"/>
              <a:t>Use </a:t>
            </a:r>
            <a:r>
              <a:rPr lang="en-US" sz="3600" dirty="0">
                <a:solidFill>
                  <a:srgbClr val="7030A0"/>
                </a:solidFill>
              </a:rPr>
              <a:t>vesicles</a:t>
            </a:r>
            <a:r>
              <a:rPr lang="en-US" sz="3600" dirty="0"/>
              <a:t> for storage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E26184-214D-AD45-8675-19A505C87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419" y="1562894"/>
            <a:ext cx="54737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78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A4B2D-90B4-5D4F-A635-E27BC8941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Ericoid Mycorrhiza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1FE7C-2865-BB43-BA9D-1E65B3F14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35555" cy="4351338"/>
          </a:xfrm>
        </p:spPr>
        <p:txBody>
          <a:bodyPr>
            <a:normAutofit/>
          </a:bodyPr>
          <a:lstStyle/>
          <a:p>
            <a:r>
              <a:rPr lang="en-US" sz="3600" dirty="0"/>
              <a:t>Restricted to bogs and heathlands in boreal areas</a:t>
            </a:r>
          </a:p>
          <a:p>
            <a:pPr lvl="1"/>
            <a:r>
              <a:rPr lang="en-US" sz="3200" dirty="0"/>
              <a:t>Heathers, bog berries, rhododendrons</a:t>
            </a:r>
          </a:p>
          <a:p>
            <a:r>
              <a:rPr lang="en-US" sz="3600" dirty="0"/>
              <a:t>Invade cells, but do not form </a:t>
            </a:r>
            <a:r>
              <a:rPr lang="en-US" sz="3600" dirty="0" err="1"/>
              <a:t>arbuscules</a:t>
            </a:r>
            <a:endParaRPr lang="en-US" sz="3600" dirty="0"/>
          </a:p>
          <a:p>
            <a:pPr lvl="1"/>
            <a:r>
              <a:rPr lang="en-US" sz="3200" dirty="0"/>
              <a:t>Form coils instead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CD8228-2FF2-8842-BF99-C4EDA73B5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447" y="1690688"/>
            <a:ext cx="45339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487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10C85-7E10-3E4F-AD7F-6D2668B08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Orchid mycorrhiza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24654-6E14-7B4C-B0C6-54B85B441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21657" cy="4351338"/>
          </a:xfrm>
        </p:spPr>
        <p:txBody>
          <a:bodyPr/>
          <a:lstStyle/>
          <a:p>
            <a:r>
              <a:rPr lang="en-US" dirty="0"/>
              <a:t>Specific to orchids</a:t>
            </a:r>
          </a:p>
          <a:p>
            <a:r>
              <a:rPr lang="en-US" dirty="0"/>
              <a:t>Provide entire carbon source during orchid seed development</a:t>
            </a:r>
          </a:p>
          <a:p>
            <a:r>
              <a:rPr lang="en-US" dirty="0"/>
              <a:t>Provide nutrients later in life</a:t>
            </a:r>
          </a:p>
          <a:p>
            <a:r>
              <a:rPr lang="en-US" dirty="0"/>
              <a:t>Penetrate cells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A283EE-6149-AD43-9302-2136E3BDF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037" y="0"/>
            <a:ext cx="48681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983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241</Words>
  <Application>Microsoft Macintosh PowerPoint</Application>
  <PresentationFormat>Widescreen</PresentationFormat>
  <Paragraphs>62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Symbioses</vt:lpstr>
      <vt:lpstr>Ice-breaker questions</vt:lpstr>
      <vt:lpstr>Today’s symbioses</vt:lpstr>
      <vt:lpstr>Today’s symbioses</vt:lpstr>
      <vt:lpstr>Mycorrhizae Basics</vt:lpstr>
      <vt:lpstr>Types of Mycorrhizae</vt:lpstr>
      <vt:lpstr>Arbuscular Mycorrhiza</vt:lpstr>
      <vt:lpstr>Ericoid Mycorrhiza</vt:lpstr>
      <vt:lpstr>Orchid mycorrhiza</vt:lpstr>
      <vt:lpstr>Ectomycorrhiza</vt:lpstr>
      <vt:lpstr>Carbon costs of mycorrhizal symbioses</vt:lpstr>
      <vt:lpstr>Effects of N &amp; P on mycorrhizal symbioses</vt:lpstr>
      <vt:lpstr>Today’s symbioses</vt:lpstr>
      <vt:lpstr>Fabaceae</vt:lpstr>
      <vt:lpstr>Nodule Forming Rhizobia</vt:lpstr>
      <vt:lpstr>Carbon cost of the rhizobia symbiosis</vt:lpstr>
      <vt:lpstr>Suppression of rhizobia symbiosis</vt:lpstr>
      <vt:lpstr>Today’s symbioses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Symbioses</dc:title>
  <dc:creator>Smith, Nick</dc:creator>
  <cp:lastModifiedBy>Smith, Nick</cp:lastModifiedBy>
  <cp:revision>16</cp:revision>
  <dcterms:created xsi:type="dcterms:W3CDTF">2019-04-14T15:57:30Z</dcterms:created>
  <dcterms:modified xsi:type="dcterms:W3CDTF">2019-04-14T17:48:17Z</dcterms:modified>
</cp:coreProperties>
</file>

<file path=docProps/thumbnail.jpeg>
</file>